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Nunito"/>
      <p:regular r:id="rId17"/>
      <p:bold r:id="rId18"/>
      <p:italic r:id="rId19"/>
      <p:boldItalic r:id="rId20"/>
    </p:embeddedFont>
    <p:embeddedFont>
      <p:font typeface="Playfair Display"/>
      <p:regular r:id="rId21"/>
      <p:bold r:id="rId22"/>
      <p:italic r:id="rId23"/>
      <p:boldItalic r:id="rId24"/>
    </p:embeddedFont>
    <p:embeddedFont>
      <p:font typeface="Maven Pro"/>
      <p:regular r:id="rId25"/>
      <p:bold r:id="rId26"/>
    </p:embeddedFont>
    <p:embeddedFont>
      <p:font typeface="Pacifico"/>
      <p:regular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374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3744"/>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boldItalic.fntdata"/><Relationship Id="rId22" Type="http://schemas.openxmlformats.org/officeDocument/2006/relationships/font" Target="fonts/PlayfairDisplay-bold.fntdata"/><Relationship Id="rId21" Type="http://schemas.openxmlformats.org/officeDocument/2006/relationships/font" Target="fonts/PlayfairDisplay-regular.fntdata"/><Relationship Id="rId24" Type="http://schemas.openxmlformats.org/officeDocument/2006/relationships/font" Target="fonts/PlayfairDisplay-boldItalic.fntdata"/><Relationship Id="rId23" Type="http://schemas.openxmlformats.org/officeDocument/2006/relationships/font" Target="fonts/PlayfairDisplay-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avenPro-bold.fntdata"/><Relationship Id="rId25" Type="http://schemas.openxmlformats.org/officeDocument/2006/relationships/font" Target="fonts/MavenPro-regular.fntdata"/><Relationship Id="rId27" Type="http://schemas.openxmlformats.org/officeDocument/2006/relationships/font" Target="fonts/Pacific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regular.fntdata"/><Relationship Id="rId16" Type="http://schemas.openxmlformats.org/officeDocument/2006/relationships/slide" Target="slides/slide11.xml"/><Relationship Id="rId19" Type="http://schemas.openxmlformats.org/officeDocument/2006/relationships/font" Target="fonts/Nunito-italic.fntdata"/><Relationship Id="rId18" Type="http://schemas.openxmlformats.org/officeDocument/2006/relationships/font" Target="fonts/Nunito-bold.fntdata"/></Relationships>
</file>

<file path=ppt/media/image1.jpg>
</file>

<file path=ppt/media/image2.jpg>
</file>

<file path=ppt/media/image3.jpg>
</file>

<file path=ppt/media/image4.jpg>
</file>

<file path=ppt/media/image5.pn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5e296516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5e296516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5e29651676_0_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5e29651676_0_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5e29651676_0_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15e29651676_0_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c6f972163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c6f9721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5e2965167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5e2965167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5e29651676_0_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5e29651676_0_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5e29651676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5e29651676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5e29651676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5e29651676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5e29651676_0_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5e29651676_0_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5e29651676_0_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5e29651676_0_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5e29651676_0_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15e29651676_0_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8000"/>
              <a:buNone/>
              <a:defRPr sz="8000">
                <a:solidFill>
                  <a:schemeClr val="lt1"/>
                </a:solidFill>
              </a:defRPr>
            </a:lvl1pPr>
            <a:lvl2pPr lvl="1" rtl="0" algn="ctr">
              <a:spcBef>
                <a:spcPts val="0"/>
              </a:spcBef>
              <a:spcAft>
                <a:spcPts val="0"/>
              </a:spcAft>
              <a:buClr>
                <a:schemeClr val="lt1"/>
              </a:buClr>
              <a:buSzPts val="8000"/>
              <a:buNone/>
              <a:defRPr sz="8000">
                <a:solidFill>
                  <a:schemeClr val="lt1"/>
                </a:solidFill>
              </a:defRPr>
            </a:lvl2pPr>
            <a:lvl3pPr lvl="2" rtl="0" algn="ctr">
              <a:spcBef>
                <a:spcPts val="0"/>
              </a:spcBef>
              <a:spcAft>
                <a:spcPts val="0"/>
              </a:spcAft>
              <a:buClr>
                <a:schemeClr val="lt1"/>
              </a:buClr>
              <a:buSzPts val="8000"/>
              <a:buNone/>
              <a:defRPr sz="8000">
                <a:solidFill>
                  <a:schemeClr val="lt1"/>
                </a:solidFill>
              </a:defRPr>
            </a:lvl3pPr>
            <a:lvl4pPr lvl="3" rtl="0" algn="ctr">
              <a:spcBef>
                <a:spcPts val="0"/>
              </a:spcBef>
              <a:spcAft>
                <a:spcPts val="0"/>
              </a:spcAft>
              <a:buClr>
                <a:schemeClr val="lt1"/>
              </a:buClr>
              <a:buSzPts val="8000"/>
              <a:buNone/>
              <a:defRPr sz="8000">
                <a:solidFill>
                  <a:schemeClr val="lt1"/>
                </a:solidFill>
              </a:defRPr>
            </a:lvl4pPr>
            <a:lvl5pPr lvl="4" rtl="0" algn="ctr">
              <a:spcBef>
                <a:spcPts val="0"/>
              </a:spcBef>
              <a:spcAft>
                <a:spcPts val="0"/>
              </a:spcAft>
              <a:buClr>
                <a:schemeClr val="lt1"/>
              </a:buClr>
              <a:buSzPts val="8000"/>
              <a:buNone/>
              <a:defRPr sz="8000">
                <a:solidFill>
                  <a:schemeClr val="lt1"/>
                </a:solidFill>
              </a:defRPr>
            </a:lvl5pPr>
            <a:lvl6pPr lvl="5" rtl="0" algn="ctr">
              <a:spcBef>
                <a:spcPts val="0"/>
              </a:spcBef>
              <a:spcAft>
                <a:spcPts val="0"/>
              </a:spcAft>
              <a:buClr>
                <a:schemeClr val="lt1"/>
              </a:buClr>
              <a:buSzPts val="8000"/>
              <a:buNone/>
              <a:defRPr sz="8000">
                <a:solidFill>
                  <a:schemeClr val="lt1"/>
                </a:solidFill>
              </a:defRPr>
            </a:lvl6pPr>
            <a:lvl7pPr lvl="6" rtl="0" algn="ctr">
              <a:spcBef>
                <a:spcPts val="0"/>
              </a:spcBef>
              <a:spcAft>
                <a:spcPts val="0"/>
              </a:spcAft>
              <a:buClr>
                <a:schemeClr val="lt1"/>
              </a:buClr>
              <a:buSzPts val="8000"/>
              <a:buNone/>
              <a:defRPr sz="8000">
                <a:solidFill>
                  <a:schemeClr val="lt1"/>
                </a:solidFill>
              </a:defRPr>
            </a:lvl7pPr>
            <a:lvl8pPr lvl="7" rtl="0" algn="ctr">
              <a:spcBef>
                <a:spcPts val="0"/>
              </a:spcBef>
              <a:spcAft>
                <a:spcPts val="0"/>
              </a:spcAft>
              <a:buClr>
                <a:schemeClr val="lt1"/>
              </a:buClr>
              <a:buSzPts val="8000"/>
              <a:buNone/>
              <a:defRPr sz="8000">
                <a:solidFill>
                  <a:schemeClr val="lt1"/>
                </a:solidFill>
              </a:defRPr>
            </a:lvl8pPr>
            <a:lvl9pPr lvl="8" rtl="0"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rtl="0" algn="ctr">
              <a:spcBef>
                <a:spcPts val="0"/>
              </a:spcBef>
              <a:spcAft>
                <a:spcPts val="0"/>
              </a:spcAft>
              <a:buClr>
                <a:schemeClr val="lt1"/>
              </a:buClr>
              <a:buSzPts val="1300"/>
              <a:buChar char="●"/>
              <a:defRPr>
                <a:solidFill>
                  <a:schemeClr val="lt1"/>
                </a:solidFill>
              </a:defRPr>
            </a:lvl1pPr>
            <a:lvl2pPr indent="-298450" lvl="1" marL="914400" rtl="0" algn="ctr">
              <a:spcBef>
                <a:spcPts val="0"/>
              </a:spcBef>
              <a:spcAft>
                <a:spcPts val="0"/>
              </a:spcAft>
              <a:buClr>
                <a:schemeClr val="lt1"/>
              </a:buClr>
              <a:buSzPts val="1100"/>
              <a:buChar char="○"/>
              <a:defRPr>
                <a:solidFill>
                  <a:schemeClr val="lt1"/>
                </a:solidFill>
              </a:defRPr>
            </a:lvl2pPr>
            <a:lvl3pPr indent="-298450" lvl="2" marL="1371600" rtl="0" algn="ctr">
              <a:spcBef>
                <a:spcPts val="0"/>
              </a:spcBef>
              <a:spcAft>
                <a:spcPts val="0"/>
              </a:spcAft>
              <a:buClr>
                <a:schemeClr val="lt1"/>
              </a:buClr>
              <a:buSzPts val="1100"/>
              <a:buChar char="■"/>
              <a:defRPr>
                <a:solidFill>
                  <a:schemeClr val="lt1"/>
                </a:solidFill>
              </a:defRPr>
            </a:lvl3pPr>
            <a:lvl4pPr indent="-298450" lvl="3" marL="1828800" rtl="0" algn="ctr">
              <a:spcBef>
                <a:spcPts val="0"/>
              </a:spcBef>
              <a:spcAft>
                <a:spcPts val="0"/>
              </a:spcAft>
              <a:buClr>
                <a:schemeClr val="lt1"/>
              </a:buClr>
              <a:buSzPts val="1100"/>
              <a:buChar char="●"/>
              <a:defRPr>
                <a:solidFill>
                  <a:schemeClr val="lt1"/>
                </a:solidFill>
              </a:defRPr>
            </a:lvl4pPr>
            <a:lvl5pPr indent="-298450" lvl="4" marL="2286000" rtl="0" algn="ctr">
              <a:spcBef>
                <a:spcPts val="0"/>
              </a:spcBef>
              <a:spcAft>
                <a:spcPts val="0"/>
              </a:spcAft>
              <a:buClr>
                <a:schemeClr val="lt1"/>
              </a:buClr>
              <a:buSzPts val="1100"/>
              <a:buChar char="○"/>
              <a:defRPr>
                <a:solidFill>
                  <a:schemeClr val="lt1"/>
                </a:solidFill>
              </a:defRPr>
            </a:lvl5pPr>
            <a:lvl6pPr indent="-298450" lvl="5" marL="2743200" rtl="0" algn="ctr">
              <a:spcBef>
                <a:spcPts val="0"/>
              </a:spcBef>
              <a:spcAft>
                <a:spcPts val="0"/>
              </a:spcAft>
              <a:buClr>
                <a:schemeClr val="lt1"/>
              </a:buClr>
              <a:buSzPts val="1100"/>
              <a:buChar char="■"/>
              <a:defRPr>
                <a:solidFill>
                  <a:schemeClr val="lt1"/>
                </a:solidFill>
              </a:defRPr>
            </a:lvl6pPr>
            <a:lvl7pPr indent="-298450" lvl="6" marL="3200400" rtl="0" algn="ctr">
              <a:spcBef>
                <a:spcPts val="0"/>
              </a:spcBef>
              <a:spcAft>
                <a:spcPts val="0"/>
              </a:spcAft>
              <a:buClr>
                <a:schemeClr val="lt1"/>
              </a:buClr>
              <a:buSzPts val="1100"/>
              <a:buChar char="●"/>
              <a:defRPr>
                <a:solidFill>
                  <a:schemeClr val="lt1"/>
                </a:solidFill>
              </a:defRPr>
            </a:lvl7pPr>
            <a:lvl8pPr indent="-298450" lvl="7" marL="3657600" rtl="0" algn="ctr">
              <a:spcBef>
                <a:spcPts val="0"/>
              </a:spcBef>
              <a:spcAft>
                <a:spcPts val="0"/>
              </a:spcAft>
              <a:buClr>
                <a:schemeClr val="lt1"/>
              </a:buClr>
              <a:buSzPts val="1100"/>
              <a:buChar char="○"/>
              <a:defRPr>
                <a:solidFill>
                  <a:schemeClr val="lt1"/>
                </a:solidFill>
              </a:defRPr>
            </a:lvl8pPr>
            <a:lvl9pPr indent="-298450" lvl="8" marL="4114800" rtl="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rtl="0" algn="r">
              <a:buNone/>
              <a:defRPr sz="900">
                <a:solidFill>
                  <a:schemeClr val="dk2"/>
                </a:solidFill>
                <a:latin typeface="Nunito"/>
                <a:ea typeface="Nunito"/>
                <a:cs typeface="Nunito"/>
                <a:sym typeface="Nunito"/>
              </a:defRPr>
            </a:lvl1pPr>
            <a:lvl2pPr lvl="1" rtl="0" algn="r">
              <a:buNone/>
              <a:defRPr sz="900">
                <a:solidFill>
                  <a:schemeClr val="dk2"/>
                </a:solidFill>
                <a:latin typeface="Nunito"/>
                <a:ea typeface="Nunito"/>
                <a:cs typeface="Nunito"/>
                <a:sym typeface="Nunito"/>
              </a:defRPr>
            </a:lvl2pPr>
            <a:lvl3pPr lvl="2" rtl="0" algn="r">
              <a:buNone/>
              <a:defRPr sz="900">
                <a:solidFill>
                  <a:schemeClr val="dk2"/>
                </a:solidFill>
                <a:latin typeface="Nunito"/>
                <a:ea typeface="Nunito"/>
                <a:cs typeface="Nunito"/>
                <a:sym typeface="Nunito"/>
              </a:defRPr>
            </a:lvl3pPr>
            <a:lvl4pPr lvl="3" rtl="0" algn="r">
              <a:buNone/>
              <a:defRPr sz="900">
                <a:solidFill>
                  <a:schemeClr val="dk2"/>
                </a:solidFill>
                <a:latin typeface="Nunito"/>
                <a:ea typeface="Nunito"/>
                <a:cs typeface="Nunito"/>
                <a:sym typeface="Nunito"/>
              </a:defRPr>
            </a:lvl4pPr>
            <a:lvl5pPr lvl="4" rtl="0" algn="r">
              <a:buNone/>
              <a:defRPr sz="900">
                <a:solidFill>
                  <a:schemeClr val="dk2"/>
                </a:solidFill>
                <a:latin typeface="Nunito"/>
                <a:ea typeface="Nunito"/>
                <a:cs typeface="Nunito"/>
                <a:sym typeface="Nunito"/>
              </a:defRPr>
            </a:lvl5pPr>
            <a:lvl6pPr lvl="5" rtl="0" algn="r">
              <a:buNone/>
              <a:defRPr sz="900">
                <a:solidFill>
                  <a:schemeClr val="dk2"/>
                </a:solidFill>
                <a:latin typeface="Nunito"/>
                <a:ea typeface="Nunito"/>
                <a:cs typeface="Nunito"/>
                <a:sym typeface="Nunito"/>
              </a:defRPr>
            </a:lvl6pPr>
            <a:lvl7pPr lvl="6" rtl="0" algn="r">
              <a:buNone/>
              <a:defRPr sz="900">
                <a:solidFill>
                  <a:schemeClr val="dk2"/>
                </a:solidFill>
                <a:latin typeface="Nunito"/>
                <a:ea typeface="Nunito"/>
                <a:cs typeface="Nunito"/>
                <a:sym typeface="Nunito"/>
              </a:defRPr>
            </a:lvl7pPr>
            <a:lvl8pPr lvl="7" rtl="0" algn="r">
              <a:buNone/>
              <a:defRPr sz="900">
                <a:solidFill>
                  <a:schemeClr val="dk2"/>
                </a:solidFill>
                <a:latin typeface="Nunito"/>
                <a:ea typeface="Nunito"/>
                <a:cs typeface="Nunito"/>
                <a:sym typeface="Nunito"/>
              </a:defRPr>
            </a:lvl8pPr>
            <a:lvl9pPr lvl="8" rtl="0"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What is Metaverse?</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Briefing on Metav</a:t>
            </a:r>
            <a:r>
              <a:rPr lang="en"/>
              <a:t>e</a:t>
            </a:r>
            <a:r>
              <a:rPr lang="en"/>
              <a:t>rse.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32" name="Shape 332"/>
        <p:cNvGrpSpPr/>
        <p:nvPr/>
      </p:nvGrpSpPr>
      <p:grpSpPr>
        <a:xfrm>
          <a:off x="0" y="0"/>
          <a:ext cx="0" cy="0"/>
          <a:chOff x="0" y="0"/>
          <a:chExt cx="0" cy="0"/>
        </a:xfrm>
      </p:grpSpPr>
      <p:sp>
        <p:nvSpPr>
          <p:cNvPr id="333" name="Google Shape;333;p22"/>
          <p:cNvSpPr txBox="1"/>
          <p:nvPr/>
        </p:nvSpPr>
        <p:spPr>
          <a:xfrm>
            <a:off x="18500" y="0"/>
            <a:ext cx="5643000" cy="498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rgbClr val="D9D9D9"/>
                </a:solidFill>
                <a:latin typeface="Nunito"/>
                <a:ea typeface="Nunito"/>
                <a:cs typeface="Nunito"/>
                <a:sym typeface="Nunito"/>
              </a:rPr>
              <a:t>Whatever the differences among each specific author’s visions, the synthetic worlds of Stephenson, Gibson, the Wachowskis, Dick, Bradbury, and Weinbaum are all presented as dystopias. Yet there is no reason to assume that such an outcome is inevitable, or even likely, for the actual Metaverse. A perfect society tends not to make for much human drama, and human drama is the root of most fiction.</a:t>
            </a:r>
            <a:endParaRPr sz="2600">
              <a:solidFill>
                <a:srgbClr val="D9D9D9"/>
              </a:solidFill>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37" name="Shape 337"/>
        <p:cNvGrpSpPr/>
        <p:nvPr/>
      </p:nvGrpSpPr>
      <p:grpSpPr>
        <a:xfrm>
          <a:off x="0" y="0"/>
          <a:ext cx="0" cy="0"/>
          <a:chOff x="0" y="0"/>
          <a:chExt cx="0" cy="0"/>
        </a:xfrm>
      </p:grpSpPr>
      <p:sp>
        <p:nvSpPr>
          <p:cNvPr id="338" name="Google Shape;338;p23"/>
          <p:cNvSpPr txBox="1"/>
          <p:nvPr/>
        </p:nvSpPr>
        <p:spPr>
          <a:xfrm>
            <a:off x="18500" y="37000"/>
            <a:ext cx="43110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rgbClr val="CCCCCC"/>
                </a:solidFill>
                <a:latin typeface="Nunito"/>
                <a:ea typeface="Nunito"/>
                <a:cs typeface="Nunito"/>
                <a:sym typeface="Nunito"/>
              </a:rPr>
              <a:t>At the end we hope for the best as prescribed by </a:t>
            </a:r>
            <a:r>
              <a:rPr b="1" lang="en" sz="3000">
                <a:solidFill>
                  <a:srgbClr val="FFFFFF"/>
                </a:solidFill>
                <a:latin typeface="Nunito"/>
                <a:ea typeface="Nunito"/>
                <a:cs typeface="Nunito"/>
                <a:sym typeface="Nunito"/>
              </a:rPr>
              <a:t>Mark Zuckerburg</a:t>
            </a:r>
            <a:r>
              <a:rPr lang="en" sz="3000">
                <a:solidFill>
                  <a:srgbClr val="CCCCCC"/>
                </a:solidFill>
                <a:latin typeface="Nunito"/>
                <a:ea typeface="Nunito"/>
                <a:cs typeface="Nunito"/>
                <a:sym typeface="Nunito"/>
              </a:rPr>
              <a:t> about the Metaverse  and future of web</a:t>
            </a:r>
            <a:endParaRPr sz="3000">
              <a:solidFill>
                <a:srgbClr val="CCCCCC"/>
              </a:solidFill>
              <a:latin typeface="Nunito"/>
              <a:ea typeface="Nunito"/>
              <a:cs typeface="Nunito"/>
              <a:sym typeface="Nunito"/>
            </a:endParaRPr>
          </a:p>
        </p:txBody>
      </p:sp>
      <p:pic>
        <p:nvPicPr>
          <p:cNvPr id="339" name="Google Shape;339;p23"/>
          <p:cNvPicPr preferRelativeResize="0"/>
          <p:nvPr/>
        </p:nvPicPr>
        <p:blipFill>
          <a:blip r:embed="rId3">
            <a:alphaModFix/>
          </a:blip>
          <a:stretch>
            <a:fillRect/>
          </a:stretch>
        </p:blipFill>
        <p:spPr>
          <a:xfrm>
            <a:off x="4481900" y="152400"/>
            <a:ext cx="4509701" cy="45097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82" name="Shape 282"/>
        <p:cNvGrpSpPr/>
        <p:nvPr/>
      </p:nvGrpSpPr>
      <p:grpSpPr>
        <a:xfrm>
          <a:off x="0" y="0"/>
          <a:ext cx="0" cy="0"/>
          <a:chOff x="0" y="0"/>
          <a:chExt cx="0" cy="0"/>
        </a:xfrm>
      </p:grpSpPr>
      <p:sp>
        <p:nvSpPr>
          <p:cNvPr id="283" name="Google Shape;283;p14"/>
          <p:cNvSpPr txBox="1"/>
          <p:nvPr>
            <p:ph idx="4294967295" type="title"/>
          </p:nvPr>
        </p:nvSpPr>
        <p:spPr>
          <a:xfrm>
            <a:off x="35175" y="70650"/>
            <a:ext cx="3204000" cy="252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1950">
                <a:solidFill>
                  <a:schemeClr val="accent1"/>
                </a:solidFill>
              </a:rPr>
              <a:t>Imagine you meet your family,also friends in a 3d world build artificially.</a:t>
            </a:r>
            <a:endParaRPr sz="1950">
              <a:solidFill>
                <a:schemeClr val="accent1"/>
              </a:solidFill>
            </a:endParaRPr>
          </a:p>
          <a:p>
            <a:pPr indent="0" lvl="0" marL="0" rtl="0" algn="l">
              <a:spcBef>
                <a:spcPts val="0"/>
              </a:spcBef>
              <a:spcAft>
                <a:spcPts val="0"/>
              </a:spcAft>
              <a:buSzPts val="990"/>
              <a:buNone/>
            </a:pPr>
            <a:r>
              <a:rPr lang="en" sz="1950">
                <a:solidFill>
                  <a:schemeClr val="accent1"/>
                </a:solidFill>
              </a:rPr>
              <a:t>You do everything you want to do in real life like shopping,travelling etc.</a:t>
            </a:r>
            <a:endParaRPr sz="1950">
              <a:solidFill>
                <a:schemeClr val="accent1"/>
              </a:solidFill>
            </a:endParaRPr>
          </a:p>
        </p:txBody>
      </p:sp>
      <p:sp>
        <p:nvSpPr>
          <p:cNvPr id="284" name="Google Shape;284;p14"/>
          <p:cNvSpPr txBox="1"/>
          <p:nvPr>
            <p:ph idx="4294967295" type="subTitle"/>
          </p:nvPr>
        </p:nvSpPr>
        <p:spPr>
          <a:xfrm>
            <a:off x="132225" y="4423825"/>
            <a:ext cx="3204000" cy="472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1200"/>
              </a:spcAft>
              <a:buNone/>
            </a:pPr>
            <a:r>
              <a:rPr i="1" lang="en" sz="1900" u="sng">
                <a:solidFill>
                  <a:srgbClr val="FFFFFF"/>
                </a:solidFill>
                <a:latin typeface="Pacifico"/>
                <a:ea typeface="Pacifico"/>
                <a:cs typeface="Pacifico"/>
                <a:sym typeface="Pacifico"/>
              </a:rPr>
              <a:t>Muhammad Hammad Shah</a:t>
            </a:r>
            <a:endParaRPr i="1" sz="1900" u="sng">
              <a:solidFill>
                <a:srgbClr val="FFFFFF"/>
              </a:solidFill>
              <a:latin typeface="Pacifico"/>
              <a:ea typeface="Pacifico"/>
              <a:cs typeface="Pacifico"/>
              <a:sym typeface="Pacifico"/>
            </a:endParaRPr>
          </a:p>
        </p:txBody>
      </p:sp>
      <p:sp>
        <p:nvSpPr>
          <p:cNvPr id="285" name="Google Shape;285;p14"/>
          <p:cNvSpPr txBox="1"/>
          <p:nvPr/>
        </p:nvSpPr>
        <p:spPr>
          <a:xfrm>
            <a:off x="86475" y="3040025"/>
            <a:ext cx="3101400" cy="1246800"/>
          </a:xfrm>
          <a:prstGeom prst="rect">
            <a:avLst/>
          </a:prstGeom>
          <a:noFill/>
          <a:ln>
            <a:noFill/>
          </a:ln>
        </p:spPr>
        <p:txBody>
          <a:bodyPr anchorCtr="0" anchor="b" bIns="91425" lIns="91425" spcFirstLastPara="1" rIns="91425" wrap="square" tIns="91425">
            <a:spAutoFit/>
          </a:bodyPr>
          <a:lstStyle/>
          <a:p>
            <a:pPr indent="0" lvl="0" marL="0" rtl="0" algn="l">
              <a:spcBef>
                <a:spcPts val="0"/>
              </a:spcBef>
              <a:spcAft>
                <a:spcPts val="0"/>
              </a:spcAft>
              <a:buNone/>
            </a:pPr>
            <a:r>
              <a:rPr lang="en" sz="2300">
                <a:solidFill>
                  <a:srgbClr val="FFFFFF"/>
                </a:solidFill>
                <a:latin typeface="Playfair Display"/>
                <a:ea typeface="Playfair Display"/>
                <a:cs typeface="Playfair Display"/>
                <a:sym typeface="Playfair Display"/>
              </a:rPr>
              <a:t>Just by using a </a:t>
            </a:r>
            <a:r>
              <a:rPr lang="en" sz="2300">
                <a:solidFill>
                  <a:srgbClr val="FFFFFF"/>
                </a:solidFill>
                <a:latin typeface="Playfair Display"/>
                <a:ea typeface="Playfair Display"/>
                <a:cs typeface="Playfair Display"/>
                <a:sym typeface="Playfair Display"/>
              </a:rPr>
              <a:t>headset</a:t>
            </a:r>
            <a:r>
              <a:rPr lang="en" sz="2300">
                <a:solidFill>
                  <a:srgbClr val="FFFFFF"/>
                </a:solidFill>
                <a:latin typeface="Playfair Display"/>
                <a:ea typeface="Playfair Display"/>
                <a:cs typeface="Playfair Display"/>
                <a:sym typeface="Playfair Display"/>
              </a:rPr>
              <a:t> usually called VR.</a:t>
            </a:r>
            <a:endParaRPr sz="2500">
              <a:solidFill>
                <a:srgbClr val="FFFFFF"/>
              </a:solidFill>
              <a:latin typeface="Playfair Display"/>
              <a:ea typeface="Playfair Display"/>
              <a:cs typeface="Playfair Display"/>
              <a:sym typeface="Playfair Display"/>
            </a:endParaRPr>
          </a:p>
        </p:txBody>
      </p:sp>
      <p:pic>
        <p:nvPicPr>
          <p:cNvPr id="286" name="Google Shape;286;p14"/>
          <p:cNvPicPr preferRelativeResize="0"/>
          <p:nvPr/>
        </p:nvPicPr>
        <p:blipFill>
          <a:blip r:embed="rId3">
            <a:alphaModFix/>
          </a:blip>
          <a:stretch>
            <a:fillRect/>
          </a:stretch>
        </p:blipFill>
        <p:spPr>
          <a:xfrm>
            <a:off x="3336225" y="152400"/>
            <a:ext cx="5477951" cy="48386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90" name="Shape 290"/>
        <p:cNvGrpSpPr/>
        <p:nvPr/>
      </p:nvGrpSpPr>
      <p:grpSpPr>
        <a:xfrm>
          <a:off x="0" y="0"/>
          <a:ext cx="0" cy="0"/>
          <a:chOff x="0" y="0"/>
          <a:chExt cx="0" cy="0"/>
        </a:xfrm>
      </p:grpSpPr>
      <p:sp>
        <p:nvSpPr>
          <p:cNvPr id="291" name="Google Shape;291;p15"/>
          <p:cNvSpPr txBox="1"/>
          <p:nvPr>
            <p:ph type="title"/>
          </p:nvPr>
        </p:nvSpPr>
        <p:spPr>
          <a:xfrm>
            <a:off x="0" y="0"/>
            <a:ext cx="7093500" cy="502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3400"/>
              <a:t>Metaverse will be the future of next generation.</a:t>
            </a:r>
            <a:endParaRPr sz="3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95" name="Shape 295"/>
        <p:cNvGrpSpPr/>
        <p:nvPr/>
      </p:nvGrpSpPr>
      <p:grpSpPr>
        <a:xfrm>
          <a:off x="0" y="0"/>
          <a:ext cx="0" cy="0"/>
          <a:chOff x="0" y="0"/>
          <a:chExt cx="0" cy="0"/>
        </a:xfrm>
      </p:grpSpPr>
      <p:sp>
        <p:nvSpPr>
          <p:cNvPr id="296" name="Google Shape;296;p16"/>
          <p:cNvSpPr txBox="1"/>
          <p:nvPr/>
        </p:nvSpPr>
        <p:spPr>
          <a:xfrm>
            <a:off x="15350" y="30700"/>
            <a:ext cx="5220300" cy="509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900">
                <a:solidFill>
                  <a:srgbClr val="FFFFFF"/>
                </a:solidFill>
                <a:latin typeface="Nunito"/>
                <a:ea typeface="Nunito"/>
                <a:cs typeface="Nunito"/>
                <a:sym typeface="Nunito"/>
              </a:rPr>
              <a:t>Metaverse is basically composed of two words</a:t>
            </a:r>
            <a:endParaRPr sz="2900">
              <a:solidFill>
                <a:srgbClr val="FFFFFF"/>
              </a:solidFill>
              <a:latin typeface="Nunito"/>
              <a:ea typeface="Nunito"/>
              <a:cs typeface="Nunito"/>
              <a:sym typeface="Nunito"/>
            </a:endParaRPr>
          </a:p>
          <a:p>
            <a:pPr indent="-412750" lvl="0" marL="457200" rtl="0" algn="l">
              <a:spcBef>
                <a:spcPts val="0"/>
              </a:spcBef>
              <a:spcAft>
                <a:spcPts val="0"/>
              </a:spcAft>
              <a:buClr>
                <a:srgbClr val="FFFFFF"/>
              </a:buClr>
              <a:buSzPts val="2900"/>
              <a:buFont typeface="Nunito"/>
              <a:buChar char="●"/>
            </a:pPr>
            <a:r>
              <a:rPr lang="en" sz="2900">
                <a:solidFill>
                  <a:srgbClr val="FFFFFF"/>
                </a:solidFill>
                <a:latin typeface="Nunito"/>
                <a:ea typeface="Nunito"/>
                <a:cs typeface="Nunito"/>
                <a:sym typeface="Nunito"/>
              </a:rPr>
              <a:t>Meta means Beyond</a:t>
            </a:r>
            <a:endParaRPr sz="2900">
              <a:solidFill>
                <a:srgbClr val="FFFFFF"/>
              </a:solidFill>
              <a:latin typeface="Nunito"/>
              <a:ea typeface="Nunito"/>
              <a:cs typeface="Nunito"/>
              <a:sym typeface="Nunito"/>
            </a:endParaRPr>
          </a:p>
          <a:p>
            <a:pPr indent="-412750" lvl="0" marL="457200" rtl="0" algn="l">
              <a:spcBef>
                <a:spcPts val="0"/>
              </a:spcBef>
              <a:spcAft>
                <a:spcPts val="0"/>
              </a:spcAft>
              <a:buClr>
                <a:srgbClr val="FFFFFF"/>
              </a:buClr>
              <a:buSzPts val="2900"/>
              <a:buFont typeface="Nunito"/>
              <a:buChar char="●"/>
            </a:pPr>
            <a:r>
              <a:rPr lang="en" sz="2900">
                <a:solidFill>
                  <a:srgbClr val="FFFFFF"/>
                </a:solidFill>
                <a:latin typeface="Nunito"/>
                <a:ea typeface="Nunito"/>
                <a:cs typeface="Nunito"/>
                <a:sym typeface="Nunito"/>
              </a:rPr>
              <a:t>Verse is use for universe</a:t>
            </a:r>
            <a:endParaRPr sz="2900">
              <a:solidFill>
                <a:srgbClr val="FFFFFF"/>
              </a:solidFill>
              <a:latin typeface="Nunito"/>
              <a:ea typeface="Nunito"/>
              <a:cs typeface="Nunito"/>
              <a:sym typeface="Nunito"/>
            </a:endParaRPr>
          </a:p>
          <a:p>
            <a:pPr indent="0" lvl="0" marL="0" rtl="0" algn="l">
              <a:spcBef>
                <a:spcPts val="0"/>
              </a:spcBef>
              <a:spcAft>
                <a:spcPts val="0"/>
              </a:spcAft>
              <a:buNone/>
            </a:pPr>
            <a:r>
              <a:rPr lang="en" sz="2900">
                <a:solidFill>
                  <a:srgbClr val="FFFFFF"/>
                </a:solidFill>
                <a:latin typeface="Nunito"/>
                <a:ea typeface="Nunito"/>
                <a:cs typeface="Nunito"/>
                <a:sym typeface="Nunito"/>
              </a:rPr>
              <a:t>Means you can do anything in that universe build artificially beyond the thinking</a:t>
            </a:r>
            <a:endParaRPr sz="2900">
              <a:solidFill>
                <a:srgbClr val="FFFFFF"/>
              </a:solidFill>
              <a:latin typeface="Nunito"/>
              <a:ea typeface="Nunito"/>
              <a:cs typeface="Nunito"/>
              <a:sym typeface="Nunito"/>
            </a:endParaRPr>
          </a:p>
          <a:p>
            <a:pPr indent="0" lvl="0" marL="0" rtl="0" algn="l">
              <a:spcBef>
                <a:spcPts val="0"/>
              </a:spcBef>
              <a:spcAft>
                <a:spcPts val="0"/>
              </a:spcAft>
              <a:buNone/>
            </a:pPr>
            <a:r>
              <a:rPr lang="en" sz="2900">
                <a:solidFill>
                  <a:srgbClr val="FFFFFF"/>
                </a:solidFill>
                <a:latin typeface="Nunito"/>
                <a:ea typeface="Nunito"/>
                <a:cs typeface="Nunito"/>
                <a:sym typeface="Nunito"/>
              </a:rPr>
              <a:t>It is not not like </a:t>
            </a:r>
            <a:r>
              <a:rPr b="1" lang="en" sz="2900">
                <a:solidFill>
                  <a:schemeClr val="accent4"/>
                </a:solidFill>
                <a:latin typeface="Nunito"/>
                <a:ea typeface="Nunito"/>
                <a:cs typeface="Nunito"/>
                <a:sym typeface="Nunito"/>
              </a:rPr>
              <a:t>Multiverse</a:t>
            </a:r>
            <a:r>
              <a:rPr b="1" lang="en" sz="2900">
                <a:solidFill>
                  <a:srgbClr val="FFFFFF"/>
                </a:solidFill>
                <a:latin typeface="Nunito"/>
                <a:ea typeface="Nunito"/>
                <a:cs typeface="Nunito"/>
                <a:sym typeface="Nunito"/>
              </a:rPr>
              <a:t>  </a:t>
            </a:r>
            <a:r>
              <a:rPr lang="en" sz="2900">
                <a:solidFill>
                  <a:srgbClr val="FFFFFF"/>
                </a:solidFill>
                <a:latin typeface="Nunito"/>
                <a:ea typeface="Nunito"/>
                <a:cs typeface="Nunito"/>
                <a:sym typeface="Nunito"/>
              </a:rPr>
              <a:t>but  similar to it.</a:t>
            </a:r>
            <a:endParaRPr sz="2900">
              <a:solidFill>
                <a:srgbClr val="FFFFFF"/>
              </a:solidFill>
              <a:latin typeface="Nunito"/>
              <a:ea typeface="Nunito"/>
              <a:cs typeface="Nunito"/>
              <a:sym typeface="Nunito"/>
            </a:endParaRPr>
          </a:p>
          <a:p>
            <a:pPr indent="0" lvl="0" marL="0" rtl="0" algn="l">
              <a:spcBef>
                <a:spcPts val="0"/>
              </a:spcBef>
              <a:spcAft>
                <a:spcPts val="0"/>
              </a:spcAft>
              <a:buNone/>
            </a:pPr>
            <a:r>
              <a:rPr lang="en" sz="2900">
                <a:solidFill>
                  <a:srgbClr val="FFFFFF"/>
                </a:solidFill>
                <a:latin typeface="Nunito"/>
                <a:ea typeface="Nunito"/>
                <a:cs typeface="Nunito"/>
                <a:sym typeface="Nunito"/>
              </a:rPr>
              <a:t>Most scientist also discussed it.</a:t>
            </a:r>
            <a:endParaRPr sz="2900">
              <a:solidFill>
                <a:srgbClr val="FFFFFF"/>
              </a:solidFill>
              <a:latin typeface="Nunito"/>
              <a:ea typeface="Nunito"/>
              <a:cs typeface="Nunito"/>
              <a:sym typeface="Nunito"/>
            </a:endParaRPr>
          </a:p>
        </p:txBody>
      </p:sp>
      <p:pic>
        <p:nvPicPr>
          <p:cNvPr id="297" name="Google Shape;297;p16"/>
          <p:cNvPicPr preferRelativeResize="0"/>
          <p:nvPr/>
        </p:nvPicPr>
        <p:blipFill>
          <a:blip r:embed="rId3">
            <a:alphaModFix/>
          </a:blip>
          <a:stretch>
            <a:fillRect/>
          </a:stretch>
        </p:blipFill>
        <p:spPr>
          <a:xfrm>
            <a:off x="5388050" y="152400"/>
            <a:ext cx="3686000" cy="4838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01" name="Shape 301"/>
        <p:cNvGrpSpPr/>
        <p:nvPr/>
      </p:nvGrpSpPr>
      <p:grpSpPr>
        <a:xfrm>
          <a:off x="0" y="0"/>
          <a:ext cx="0" cy="0"/>
          <a:chOff x="0" y="0"/>
          <a:chExt cx="0" cy="0"/>
        </a:xfrm>
      </p:grpSpPr>
      <p:sp>
        <p:nvSpPr>
          <p:cNvPr id="302" name="Google Shape;302;p17"/>
          <p:cNvSpPr txBox="1"/>
          <p:nvPr/>
        </p:nvSpPr>
        <p:spPr>
          <a:xfrm>
            <a:off x="15350" y="-15350"/>
            <a:ext cx="4130100" cy="417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700">
                <a:solidFill>
                  <a:srgbClr val="EFEFEF"/>
                </a:solidFill>
              </a:rPr>
              <a:t>Imagine you watch a movie or a </a:t>
            </a:r>
            <a:r>
              <a:rPr b="1" lang="en" sz="3700">
                <a:solidFill>
                  <a:srgbClr val="EFEFEF"/>
                </a:solidFill>
              </a:rPr>
              <a:t>match</a:t>
            </a:r>
            <a:r>
              <a:rPr b="1" lang="en" sz="3700">
                <a:solidFill>
                  <a:srgbClr val="EFEFEF"/>
                </a:solidFill>
              </a:rPr>
              <a:t> on tv but now you experience it like in a real world using VR.</a:t>
            </a:r>
            <a:endParaRPr b="1" sz="3700">
              <a:solidFill>
                <a:srgbClr val="EFEFEF"/>
              </a:solidFill>
            </a:endParaRPr>
          </a:p>
        </p:txBody>
      </p:sp>
      <p:pic>
        <p:nvPicPr>
          <p:cNvPr id="303" name="Google Shape;303;p17"/>
          <p:cNvPicPr preferRelativeResize="0"/>
          <p:nvPr/>
        </p:nvPicPr>
        <p:blipFill>
          <a:blip r:embed="rId3">
            <a:alphaModFix/>
          </a:blip>
          <a:stretch>
            <a:fillRect/>
          </a:stretch>
        </p:blipFill>
        <p:spPr>
          <a:xfrm>
            <a:off x="4297850" y="152400"/>
            <a:ext cx="4745500" cy="48386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07" name="Shape 307"/>
        <p:cNvGrpSpPr/>
        <p:nvPr/>
      </p:nvGrpSpPr>
      <p:grpSpPr>
        <a:xfrm>
          <a:off x="0" y="0"/>
          <a:ext cx="0" cy="0"/>
          <a:chOff x="0" y="0"/>
          <a:chExt cx="0" cy="0"/>
        </a:xfrm>
      </p:grpSpPr>
      <p:sp>
        <p:nvSpPr>
          <p:cNvPr id="308" name="Google Shape;308;p18"/>
          <p:cNvSpPr txBox="1"/>
          <p:nvPr/>
        </p:nvSpPr>
        <p:spPr>
          <a:xfrm>
            <a:off x="30700" y="15350"/>
            <a:ext cx="4541400" cy="4617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rgbClr val="D9D9D9"/>
                </a:solidFill>
                <a:latin typeface="Nunito"/>
                <a:ea typeface="Nunito"/>
                <a:cs typeface="Nunito"/>
                <a:sym typeface="Nunito"/>
              </a:rPr>
              <a:t>Neal Stephenson</a:t>
            </a:r>
            <a:r>
              <a:rPr lang="en" sz="2600">
                <a:solidFill>
                  <a:srgbClr val="FFFFFF"/>
                </a:solidFill>
                <a:latin typeface="Nunito"/>
                <a:ea typeface="Nunito"/>
                <a:cs typeface="Nunito"/>
                <a:sym typeface="Nunito"/>
              </a:rPr>
              <a:t> an American writer in his book </a:t>
            </a:r>
            <a:r>
              <a:rPr b="1" lang="en" sz="2600">
                <a:solidFill>
                  <a:srgbClr val="D9D9D9"/>
                </a:solidFill>
                <a:latin typeface="Nunito"/>
                <a:ea typeface="Nunito"/>
                <a:cs typeface="Nunito"/>
                <a:sym typeface="Nunito"/>
              </a:rPr>
              <a:t>SNOW CRASH</a:t>
            </a:r>
            <a:r>
              <a:rPr lang="en" sz="2600">
                <a:solidFill>
                  <a:srgbClr val="FFFFFF"/>
                </a:solidFill>
                <a:latin typeface="Nunito"/>
                <a:ea typeface="Nunito"/>
                <a:cs typeface="Nunito"/>
                <a:sym typeface="Nunito"/>
              </a:rPr>
              <a:t> he compose Metaverse for the </a:t>
            </a:r>
            <a:r>
              <a:rPr b="1" lang="en" sz="2600">
                <a:solidFill>
                  <a:srgbClr val="D9D9D9"/>
                </a:solidFill>
                <a:latin typeface="Nunito"/>
                <a:ea typeface="Nunito"/>
                <a:cs typeface="Nunito"/>
                <a:sym typeface="Nunito"/>
              </a:rPr>
              <a:t>1st time</a:t>
            </a:r>
            <a:r>
              <a:rPr lang="en" sz="2600">
                <a:solidFill>
                  <a:srgbClr val="FFFFFF"/>
                </a:solidFill>
                <a:latin typeface="Nunito"/>
                <a:ea typeface="Nunito"/>
                <a:cs typeface="Nunito"/>
                <a:sym typeface="Nunito"/>
              </a:rPr>
              <a:t> in </a:t>
            </a:r>
            <a:r>
              <a:rPr b="1" lang="en" sz="2600">
                <a:solidFill>
                  <a:srgbClr val="D9D9D9"/>
                </a:solidFill>
                <a:latin typeface="Nunito"/>
                <a:ea typeface="Nunito"/>
                <a:cs typeface="Nunito"/>
                <a:sym typeface="Nunito"/>
              </a:rPr>
              <a:t>1992</a:t>
            </a:r>
            <a:r>
              <a:rPr lang="en" sz="2600">
                <a:solidFill>
                  <a:srgbClr val="FFFFFF"/>
                </a:solidFill>
                <a:latin typeface="Nunito"/>
                <a:ea typeface="Nunito"/>
                <a:cs typeface="Nunito"/>
                <a:sym typeface="Nunito"/>
              </a:rPr>
              <a:t>.</a:t>
            </a:r>
            <a:endParaRPr sz="2600">
              <a:solidFill>
                <a:srgbClr val="FFFFFF"/>
              </a:solidFill>
              <a:latin typeface="Nunito"/>
              <a:ea typeface="Nunito"/>
              <a:cs typeface="Nunito"/>
              <a:sym typeface="Nunito"/>
            </a:endParaRPr>
          </a:p>
          <a:p>
            <a:pPr indent="-393700" lvl="0" marL="457200" rtl="0" algn="l">
              <a:spcBef>
                <a:spcPts val="0"/>
              </a:spcBef>
              <a:spcAft>
                <a:spcPts val="0"/>
              </a:spcAft>
              <a:buClr>
                <a:srgbClr val="FFFFFF"/>
              </a:buClr>
              <a:buSzPts val="2600"/>
              <a:buFont typeface="Nunito"/>
              <a:buChar char="●"/>
            </a:pPr>
            <a:r>
              <a:rPr lang="en" sz="2600">
                <a:solidFill>
                  <a:srgbClr val="FFFFFF"/>
                </a:solidFill>
                <a:latin typeface="Nunito"/>
                <a:ea typeface="Nunito"/>
                <a:cs typeface="Nunito"/>
                <a:sym typeface="Nunito"/>
              </a:rPr>
              <a:t>He composed that </a:t>
            </a:r>
            <a:r>
              <a:rPr lang="en" sz="2600">
                <a:solidFill>
                  <a:srgbClr val="FFFFFF"/>
                </a:solidFill>
                <a:latin typeface="Nunito"/>
                <a:ea typeface="Nunito"/>
                <a:cs typeface="Nunito"/>
                <a:sym typeface="Nunito"/>
              </a:rPr>
              <a:t>people</a:t>
            </a:r>
            <a:r>
              <a:rPr lang="en" sz="2600">
                <a:solidFill>
                  <a:srgbClr val="FFFFFF"/>
                </a:solidFill>
                <a:latin typeface="Nunito"/>
                <a:ea typeface="Nunito"/>
                <a:cs typeface="Nunito"/>
                <a:sym typeface="Nunito"/>
              </a:rPr>
              <a:t> will start living in </a:t>
            </a:r>
            <a:r>
              <a:rPr lang="en" sz="2600">
                <a:solidFill>
                  <a:srgbClr val="FFFFFF"/>
                </a:solidFill>
                <a:latin typeface="Nunito"/>
                <a:ea typeface="Nunito"/>
                <a:cs typeface="Nunito"/>
                <a:sym typeface="Nunito"/>
              </a:rPr>
              <a:t>virtual</a:t>
            </a:r>
            <a:r>
              <a:rPr lang="en" sz="2600">
                <a:solidFill>
                  <a:srgbClr val="FFFFFF"/>
                </a:solidFill>
                <a:latin typeface="Nunito"/>
                <a:ea typeface="Nunito"/>
                <a:cs typeface="Nunito"/>
                <a:sym typeface="Nunito"/>
              </a:rPr>
              <a:t> world from there room when the real world have been destroyed.</a:t>
            </a:r>
            <a:endParaRPr sz="2600">
              <a:solidFill>
                <a:srgbClr val="FFFFFF"/>
              </a:solidFill>
              <a:latin typeface="Nunito"/>
              <a:ea typeface="Nunito"/>
              <a:cs typeface="Nunito"/>
              <a:sym typeface="Nunito"/>
            </a:endParaRPr>
          </a:p>
          <a:p>
            <a:pPr indent="0" lvl="0" marL="0" rtl="0" algn="l">
              <a:spcBef>
                <a:spcPts val="0"/>
              </a:spcBef>
              <a:spcAft>
                <a:spcPts val="0"/>
              </a:spcAft>
              <a:buNone/>
            </a:pPr>
            <a:r>
              <a:t/>
            </a:r>
            <a:endParaRPr>
              <a:solidFill>
                <a:srgbClr val="FFFFFF"/>
              </a:solidFill>
              <a:latin typeface="Nunito"/>
              <a:ea typeface="Nunito"/>
              <a:cs typeface="Nunito"/>
              <a:sym typeface="Nunito"/>
            </a:endParaRPr>
          </a:p>
          <a:p>
            <a:pPr indent="0" lvl="0" marL="0" rtl="0" algn="l">
              <a:spcBef>
                <a:spcPts val="0"/>
              </a:spcBef>
              <a:spcAft>
                <a:spcPts val="0"/>
              </a:spcAft>
              <a:buNone/>
            </a:pPr>
            <a:r>
              <a:t/>
            </a:r>
            <a:endParaRPr>
              <a:solidFill>
                <a:srgbClr val="FFFFFF"/>
              </a:solidFill>
              <a:latin typeface="Nunito"/>
              <a:ea typeface="Nunito"/>
              <a:cs typeface="Nunito"/>
              <a:sym typeface="Nunito"/>
            </a:endParaRPr>
          </a:p>
        </p:txBody>
      </p:sp>
      <p:pic>
        <p:nvPicPr>
          <p:cNvPr id="309" name="Google Shape;309;p18"/>
          <p:cNvPicPr preferRelativeResize="0"/>
          <p:nvPr/>
        </p:nvPicPr>
        <p:blipFill>
          <a:blip r:embed="rId3">
            <a:alphaModFix/>
          </a:blip>
          <a:stretch>
            <a:fillRect/>
          </a:stretch>
        </p:blipFill>
        <p:spPr>
          <a:xfrm>
            <a:off x="4724500" y="152400"/>
            <a:ext cx="4349550" cy="483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13" name="Shape 313"/>
        <p:cNvGrpSpPr/>
        <p:nvPr/>
      </p:nvGrpSpPr>
      <p:grpSpPr>
        <a:xfrm>
          <a:off x="0" y="0"/>
          <a:ext cx="0" cy="0"/>
          <a:chOff x="0" y="0"/>
          <a:chExt cx="0" cy="0"/>
        </a:xfrm>
      </p:grpSpPr>
      <p:pic>
        <p:nvPicPr>
          <p:cNvPr id="314" name="Google Shape;314;p19"/>
          <p:cNvPicPr preferRelativeResize="0"/>
          <p:nvPr/>
        </p:nvPicPr>
        <p:blipFill>
          <a:blip r:embed="rId3">
            <a:alphaModFix/>
          </a:blip>
          <a:stretch>
            <a:fillRect/>
          </a:stretch>
        </p:blipFill>
        <p:spPr>
          <a:xfrm>
            <a:off x="5802575" y="152400"/>
            <a:ext cx="3220423" cy="4838699"/>
          </a:xfrm>
          <a:prstGeom prst="rect">
            <a:avLst/>
          </a:prstGeom>
          <a:noFill/>
          <a:ln>
            <a:noFill/>
          </a:ln>
        </p:spPr>
      </p:pic>
      <p:sp>
        <p:nvSpPr>
          <p:cNvPr id="315" name="Google Shape;315;p19"/>
          <p:cNvSpPr txBox="1"/>
          <p:nvPr/>
        </p:nvSpPr>
        <p:spPr>
          <a:xfrm>
            <a:off x="46050" y="30700"/>
            <a:ext cx="5604000" cy="480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FFFFFF"/>
                </a:solidFill>
                <a:latin typeface="Nunito"/>
                <a:ea typeface="Nunito"/>
                <a:cs typeface="Nunito"/>
                <a:sym typeface="Nunito"/>
              </a:rPr>
              <a:t>Neal S</a:t>
            </a:r>
            <a:r>
              <a:rPr lang="en" sz="1500">
                <a:solidFill>
                  <a:srgbClr val="FFFFFF"/>
                </a:solidFill>
                <a:latin typeface="Nunito"/>
                <a:ea typeface="Nunito"/>
                <a:cs typeface="Nunito"/>
                <a:sym typeface="Nunito"/>
              </a:rPr>
              <a:t>tephenson</a:t>
            </a:r>
            <a:r>
              <a:rPr lang="en" sz="1500">
                <a:solidFill>
                  <a:srgbClr val="FFFFFF"/>
                </a:solidFill>
                <a:latin typeface="Nunito"/>
                <a:ea typeface="Nunito"/>
                <a:cs typeface="Nunito"/>
                <a:sym typeface="Nunito"/>
              </a:rPr>
              <a:t> </a:t>
            </a:r>
            <a:r>
              <a:rPr lang="en" sz="1500">
                <a:solidFill>
                  <a:srgbClr val="FFFFFF"/>
                </a:solidFill>
                <a:latin typeface="Nunito"/>
                <a:ea typeface="Nunito"/>
                <a:cs typeface="Nunito"/>
                <a:sym typeface="Nunito"/>
              </a:rPr>
              <a:t>inspired</a:t>
            </a:r>
            <a:r>
              <a:rPr lang="en" sz="1500">
                <a:solidFill>
                  <a:srgbClr val="FFFFFF"/>
                </a:solidFill>
                <a:latin typeface="Nunito"/>
                <a:ea typeface="Nunito"/>
                <a:cs typeface="Nunito"/>
                <a:sym typeface="Nunito"/>
              </a:rPr>
              <a:t> a lot as As with Vannevar Bush, Stephenson’s influence on modern technology only grows with time, even if he is mostly unknown to the public. Conversations with Stephenson helped inspire Jeff Bezos to found the private aerospace manufacturer and suborbital spaceflight company Blue Origin in 2000, with the author working there part-time until 2006, when he became a senior advisor to the company (a position he still holds). As of 2021, Blue Origin is considered the second most valuable company of its kind, ranked only behind Elon Musk’s SpaceX. Two of the three founders of Keyhole, now known as Google Earth, have said their visions were informed by a similar product described in Snow Crash, and that they once tried to recruit Stephenson to the company. From 2014 to 2020, Stephenson was also “Chief Futurist” at Magic Leap, a mixed reality company that was also inspired by his work. The company later raised over half a billion dollars from corporations including Google, Alibaba, and AT&amp;T, attaining a peak valuation of $6.7 billion, before struggles to realize its vaulting ambitions resulted in a recapitalization and the departure of its founder.</a:t>
            </a:r>
            <a:r>
              <a:rPr lang="en">
                <a:solidFill>
                  <a:srgbClr val="FFFFFF"/>
                </a:solidFill>
                <a:latin typeface="Nunito"/>
                <a:ea typeface="Nunito"/>
                <a:cs typeface="Nunito"/>
                <a:sym typeface="Nunito"/>
              </a:rPr>
              <a:t> </a:t>
            </a:r>
            <a:endParaRPr>
              <a:solidFill>
                <a:srgbClr val="FFFFFF"/>
              </a:solidFill>
              <a:latin typeface="Nunito"/>
              <a:ea typeface="Nunito"/>
              <a:cs typeface="Nunito"/>
              <a:sym typeface="Nunito"/>
            </a:endParaRPr>
          </a:p>
        </p:txBody>
      </p:sp>
      <p:sp>
        <p:nvSpPr>
          <p:cNvPr id="316" name="Google Shape;316;p19"/>
          <p:cNvSpPr txBox="1"/>
          <p:nvPr/>
        </p:nvSpPr>
        <p:spPr>
          <a:xfrm>
            <a:off x="153525" y="4698250"/>
            <a:ext cx="54198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D9D9D9"/>
                </a:solidFill>
                <a:latin typeface="Pacifico"/>
                <a:ea typeface="Pacifico"/>
                <a:cs typeface="Pacifico"/>
                <a:sym typeface="Pacifico"/>
              </a:rPr>
              <a:t>                                  		T</a:t>
            </a:r>
            <a:r>
              <a:rPr lang="en" sz="1300">
                <a:solidFill>
                  <a:srgbClr val="D9D9D9"/>
                </a:solidFill>
                <a:latin typeface="Playfair Display"/>
                <a:ea typeface="Playfair Display"/>
                <a:cs typeface="Playfair Display"/>
                <a:sym typeface="Playfair Display"/>
              </a:rPr>
              <a:t>HE METAVERSE  by MATHEW BALL</a:t>
            </a:r>
            <a:endParaRPr sz="1300">
              <a:solidFill>
                <a:srgbClr val="D9D9D9"/>
              </a:solidFill>
              <a:latin typeface="Playfair Display"/>
              <a:ea typeface="Playfair Display"/>
              <a:cs typeface="Playfair Display"/>
              <a:sym typeface="Playfair Displ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20" name="Shape 320"/>
        <p:cNvGrpSpPr/>
        <p:nvPr/>
      </p:nvGrpSpPr>
      <p:grpSpPr>
        <a:xfrm>
          <a:off x="0" y="0"/>
          <a:ext cx="0" cy="0"/>
          <a:chOff x="0" y="0"/>
          <a:chExt cx="0" cy="0"/>
        </a:xfrm>
      </p:grpSpPr>
      <p:sp>
        <p:nvSpPr>
          <p:cNvPr id="321" name="Google Shape;321;p20"/>
          <p:cNvSpPr txBox="1"/>
          <p:nvPr/>
        </p:nvSpPr>
        <p:spPr>
          <a:xfrm>
            <a:off x="15350" y="0"/>
            <a:ext cx="34629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FFFFFF"/>
                </a:solidFill>
                <a:latin typeface="Nunito"/>
                <a:ea typeface="Nunito"/>
                <a:cs typeface="Nunito"/>
                <a:sym typeface="Nunito"/>
              </a:rPr>
              <a:t>Metaverse will be composed of:</a:t>
            </a:r>
            <a:endParaRPr b="1" sz="1700">
              <a:solidFill>
                <a:srgbClr val="FFFFFF"/>
              </a:solidFill>
              <a:latin typeface="Nunito"/>
              <a:ea typeface="Nunito"/>
              <a:cs typeface="Nunito"/>
              <a:sym typeface="Nunito"/>
            </a:endParaRPr>
          </a:p>
          <a:p>
            <a:pPr indent="-336550" lvl="0" marL="457200" rtl="0" algn="l">
              <a:spcBef>
                <a:spcPts val="0"/>
              </a:spcBef>
              <a:spcAft>
                <a:spcPts val="0"/>
              </a:spcAft>
              <a:buClr>
                <a:srgbClr val="FFFFFF"/>
              </a:buClr>
              <a:buSzPts val="1700"/>
              <a:buFont typeface="Nunito"/>
              <a:buChar char="●"/>
            </a:pPr>
            <a:r>
              <a:rPr b="1" lang="en" sz="1700">
                <a:solidFill>
                  <a:srgbClr val="FFFFFF"/>
                </a:solidFill>
                <a:latin typeface="Nunito"/>
                <a:ea typeface="Nunito"/>
                <a:cs typeface="Nunito"/>
                <a:sym typeface="Nunito"/>
              </a:rPr>
              <a:t>Nft </a:t>
            </a:r>
            <a:endParaRPr b="1" sz="1700">
              <a:solidFill>
                <a:srgbClr val="FFFFFF"/>
              </a:solidFill>
              <a:latin typeface="Nunito"/>
              <a:ea typeface="Nunito"/>
              <a:cs typeface="Nunito"/>
              <a:sym typeface="Nunito"/>
            </a:endParaRPr>
          </a:p>
          <a:p>
            <a:pPr indent="-336550" lvl="0" marL="457200" rtl="0" algn="l">
              <a:spcBef>
                <a:spcPts val="0"/>
              </a:spcBef>
              <a:spcAft>
                <a:spcPts val="0"/>
              </a:spcAft>
              <a:buClr>
                <a:srgbClr val="FFFFFF"/>
              </a:buClr>
              <a:buSzPts val="1700"/>
              <a:buFont typeface="Nunito"/>
              <a:buChar char="●"/>
            </a:pPr>
            <a:r>
              <a:rPr b="1" lang="en" sz="1700">
                <a:solidFill>
                  <a:srgbClr val="FFFFFF"/>
                </a:solidFill>
                <a:latin typeface="Nunito"/>
                <a:ea typeface="Nunito"/>
                <a:cs typeface="Nunito"/>
                <a:sym typeface="Nunito"/>
              </a:rPr>
              <a:t>Blockchain </a:t>
            </a:r>
            <a:endParaRPr b="1" sz="1700">
              <a:solidFill>
                <a:srgbClr val="FFFFFF"/>
              </a:solidFill>
              <a:latin typeface="Nunito"/>
              <a:ea typeface="Nunito"/>
              <a:cs typeface="Nunito"/>
              <a:sym typeface="Nunito"/>
            </a:endParaRPr>
          </a:p>
          <a:p>
            <a:pPr indent="-336550" lvl="0" marL="457200" rtl="0" algn="l">
              <a:spcBef>
                <a:spcPts val="0"/>
              </a:spcBef>
              <a:spcAft>
                <a:spcPts val="0"/>
              </a:spcAft>
              <a:buClr>
                <a:srgbClr val="FFFFFF"/>
              </a:buClr>
              <a:buSzPts val="1700"/>
              <a:buFont typeface="Nunito"/>
              <a:buChar char="●"/>
            </a:pPr>
            <a:r>
              <a:rPr b="1" lang="en" sz="1700">
                <a:solidFill>
                  <a:srgbClr val="FFFFFF"/>
                </a:solidFill>
                <a:latin typeface="Nunito"/>
                <a:ea typeface="Nunito"/>
                <a:cs typeface="Nunito"/>
                <a:sym typeface="Nunito"/>
              </a:rPr>
              <a:t>And alot of other secuirities</a:t>
            </a:r>
            <a:endParaRPr b="1" sz="1700">
              <a:solidFill>
                <a:srgbClr val="FFFFFF"/>
              </a:solidFill>
              <a:latin typeface="Nunito"/>
              <a:ea typeface="Nunito"/>
              <a:cs typeface="Nunito"/>
              <a:sym typeface="Nunito"/>
            </a:endParaRPr>
          </a:p>
        </p:txBody>
      </p:sp>
      <p:pic>
        <p:nvPicPr>
          <p:cNvPr id="322" name="Google Shape;322;p20"/>
          <p:cNvPicPr preferRelativeResize="0"/>
          <p:nvPr/>
        </p:nvPicPr>
        <p:blipFill>
          <a:blip r:embed="rId3">
            <a:alphaModFix/>
          </a:blip>
          <a:stretch>
            <a:fillRect/>
          </a:stretch>
        </p:blipFill>
        <p:spPr>
          <a:xfrm>
            <a:off x="4572000" y="0"/>
            <a:ext cx="4419875" cy="3293325"/>
          </a:xfrm>
          <a:prstGeom prst="rect">
            <a:avLst/>
          </a:prstGeom>
          <a:noFill/>
          <a:ln>
            <a:noFill/>
          </a:ln>
        </p:spPr>
      </p:pic>
      <p:pic>
        <p:nvPicPr>
          <p:cNvPr id="323" name="Google Shape;323;p20"/>
          <p:cNvPicPr preferRelativeResize="0"/>
          <p:nvPr/>
        </p:nvPicPr>
        <p:blipFill>
          <a:blip r:embed="rId4">
            <a:alphaModFix/>
          </a:blip>
          <a:stretch>
            <a:fillRect/>
          </a:stretch>
        </p:blipFill>
        <p:spPr>
          <a:xfrm>
            <a:off x="152400" y="1199100"/>
            <a:ext cx="4214024" cy="3792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27" name="Shape 327"/>
        <p:cNvGrpSpPr/>
        <p:nvPr/>
      </p:nvGrpSpPr>
      <p:grpSpPr>
        <a:xfrm>
          <a:off x="0" y="0"/>
          <a:ext cx="0" cy="0"/>
          <a:chOff x="0" y="0"/>
          <a:chExt cx="0" cy="0"/>
        </a:xfrm>
      </p:grpSpPr>
      <p:sp>
        <p:nvSpPr>
          <p:cNvPr id="328" name="Google Shape;328;p21"/>
          <p:cNvSpPr txBox="1"/>
          <p:nvPr/>
        </p:nvSpPr>
        <p:spPr>
          <a:xfrm>
            <a:off x="37000" y="37000"/>
            <a:ext cx="5717100" cy="374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rgbClr val="FFFFFF"/>
                </a:solidFill>
                <a:latin typeface="Nunito"/>
                <a:ea typeface="Nunito"/>
                <a:cs typeface="Nunito"/>
                <a:sym typeface="Nunito"/>
              </a:rPr>
              <a:t>Despite all Neal Stephenson warned against a literal interpretation of his works—especially Snow Crash. In 2011, the novelist told the New York Times that “I can talk all day long about how wrong I got it”2 and, when asked about his influence on Silicon Valley by Vanity Fair in 2017, he reminded the publication to keep “in mind that [Snow Crash was written] preInternet as we know it, pre-Worldwide Web, just me making shit up.”</a:t>
            </a:r>
            <a:endParaRPr sz="2100">
              <a:solidFill>
                <a:srgbClr val="FFFFFF"/>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